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90" r:id="rId2"/>
    <p:sldMasterId id="2147483694" r:id="rId3"/>
    <p:sldMasterId id="2147483698" r:id="rId4"/>
    <p:sldMasterId id="2147483700" r:id="rId5"/>
  </p:sldMasterIdLst>
  <p:notesMasterIdLst>
    <p:notesMasterId r:id="rId13"/>
  </p:notesMasterIdLst>
  <p:handoutMasterIdLst>
    <p:handoutMasterId r:id="rId14"/>
  </p:handoutMasterIdLst>
  <p:sldIdLst>
    <p:sldId id="1026" r:id="rId6"/>
    <p:sldId id="1036" r:id="rId7"/>
    <p:sldId id="1038" r:id="rId8"/>
    <p:sldId id="1037" r:id="rId9"/>
    <p:sldId id="1039" r:id="rId10"/>
    <p:sldId id="999" r:id="rId11"/>
    <p:sldId id="1032" r:id="rId12"/>
  </p:sldIdLst>
  <p:sldSz cx="12196763" cy="6858000"/>
  <p:notesSz cx="6858000" cy="9144000"/>
  <p:custDataLst>
    <p:tags r:id="rId1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AA4"/>
    <a:srgbClr val="294A5A"/>
    <a:srgbClr val="0A97A6"/>
    <a:srgbClr val="D53E25"/>
    <a:srgbClr val="ECA11A"/>
    <a:srgbClr val="2C99C0"/>
    <a:srgbClr val="99CC39"/>
    <a:srgbClr val="ED5A00"/>
    <a:srgbClr val="00AAA2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9" autoAdjust="0"/>
    <p:restoredTop sz="49635" autoAdjust="0"/>
  </p:normalViewPr>
  <p:slideViewPr>
    <p:cSldViewPr snapToObjects="1">
      <p:cViewPr varScale="1">
        <p:scale>
          <a:sx n="115" d="100"/>
          <a:sy n="115" d="100"/>
        </p:scale>
        <p:origin x="594" y="102"/>
      </p:cViewPr>
      <p:guideLst>
        <p:guide orient="horz" pos="2142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555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2020-11-01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066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60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0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98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50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51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860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8945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0479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8931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782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89430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13" y="288660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51" y="144777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436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6340" y="290424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817" y="257414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942" y="320662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2404" y="3446014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6102" y="272533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2800" y="362492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4880" y="236500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4437" y="279589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3626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340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008" y="290928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4990" y="344601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5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3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931353"/>
      </p:ext>
    </p:extLst>
  </p:cSld>
  <p:clrMapOvr>
    <a:masterClrMapping/>
  </p:clrMapOvr>
  <p:transition spd="med" advClick="0" advTm="0">
    <p:push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331818"/>
      </p:ext>
    </p:extLst>
  </p:cSld>
  <p:clrMapOvr>
    <a:masterClrMapping/>
  </p:clrMapOvr>
  <p:transition spd="med" advClick="0" advTm="0">
    <p:push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266831"/>
      </p:ext>
    </p:extLst>
  </p:cSld>
  <p:clrMapOvr>
    <a:masterClrMapping/>
  </p:clrMapOvr>
  <p:transition spd="med" advClick="0" advTm="0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387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组合 3"/>
          <p:cNvGrpSpPr/>
          <p:nvPr userDrawn="1"/>
        </p:nvGrpSpPr>
        <p:grpSpPr bwMode="auto">
          <a:xfrm flipH="1">
            <a:off x="-1" y="330691"/>
            <a:ext cx="2397157" cy="676275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13" name="矩形 1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zh-CN" altLang="en-US" sz="1866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zh-CN" altLang="en-US" sz="1866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-1" y="493729"/>
            <a:ext cx="2395722" cy="33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88" tIns="43344" rIns="86688" bIns="43344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pPr>
              <a:buFontTx/>
              <a:buNone/>
            </a:pPr>
            <a:r>
              <a:rPr lang="zh-CN" altLang="en-US" sz="159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9496908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624" y="908050"/>
            <a:ext cx="10601349" cy="635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624" y="1600200"/>
            <a:ext cx="10601349" cy="45259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4612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>
                <a:solidFill>
                  <a:srgbClr val="F8F8F8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8F8F8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85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8988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97472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04940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341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45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D6981E-0C6A-9B4A-BD37-8119B129CD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41"/>
          <a:stretch/>
        </p:blipFill>
        <p:spPr>
          <a:xfrm>
            <a:off x="11128363" y="6597352"/>
            <a:ext cx="917600" cy="124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0AA291-D19E-1E48-8020-DE264D324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1"/>
          <a:stretch/>
        </p:blipFill>
        <p:spPr>
          <a:xfrm>
            <a:off x="11354965" y="136562"/>
            <a:ext cx="917600" cy="4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86" r:id="rId9"/>
    <p:sldLayoutId id="2147483685" r:id="rId10"/>
    <p:sldLayoutId id="2147483668" r:id="rId11"/>
    <p:sldLayoutId id="2147483669" r:id="rId12"/>
    <p:sldLayoutId id="2147483670" r:id="rId13"/>
    <p:sldLayoutId id="2147483671" r:id="rId14"/>
    <p:sldLayoutId id="2147483684" r:id="rId15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802065-03D5-4B4D-8527-31B96C1B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41"/>
          <a:stretch/>
        </p:blipFill>
        <p:spPr>
          <a:xfrm>
            <a:off x="11128363" y="6597352"/>
            <a:ext cx="917600" cy="1240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315A73-0DBD-5A47-A588-C6A0515DF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1"/>
          <a:stretch/>
        </p:blipFill>
        <p:spPr>
          <a:xfrm>
            <a:off x="11354965" y="136562"/>
            <a:ext cx="917600" cy="4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96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717" y="365781"/>
            <a:ext cx="10519331" cy="1324635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717" y="1825891"/>
            <a:ext cx="10519331" cy="4351728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717" y="6356747"/>
            <a:ext cx="2743519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FontTx/>
              <a:buNone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991" y="6356747"/>
            <a:ext cx="4116784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FontTx/>
              <a:buNone/>
            </a:pPr>
            <a:endParaRPr lang="zh-CN" altLang="en-US" dirty="0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4531" y="6356747"/>
            <a:ext cx="2743519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FontTx/>
              <a:buNone/>
            </a:pPr>
            <a:fld id="{118D5ACA-62CA-46DB-AD6B-12EDD6D51A23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</a:rPr>
              <a:pPr>
                <a:buFontTx/>
                <a:buNone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584373-D2A0-3949-A313-BC873AE6E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41"/>
          <a:stretch/>
        </p:blipFill>
        <p:spPr>
          <a:xfrm>
            <a:off x="11128363" y="6597352"/>
            <a:ext cx="917600" cy="1240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00758A-5C8C-114D-9C39-BE81836E0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1"/>
          <a:stretch/>
        </p:blipFill>
        <p:spPr>
          <a:xfrm>
            <a:off x="11354965" y="136562"/>
            <a:ext cx="917600" cy="4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7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ransition spd="med" advClick="0" advTm="0">
    <p:push dir="r"/>
  </p:transition>
  <p:hf hdr="0" ftr="0" dt="0"/>
  <p:txStyles>
    <p:titleStyle>
      <a:lvl1pPr algn="l" defTabSz="866813" rtl="0" eaLnBrk="1" latinLnBrk="0" hangingPunct="1">
        <a:lnSpc>
          <a:spcPct val="90000"/>
        </a:lnSpc>
        <a:spcBef>
          <a:spcPct val="0"/>
        </a:spcBef>
        <a:buNone/>
        <a:defRPr sz="41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03" indent="-216703" algn="l" defTabSz="86681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1pPr>
      <a:lvl2pPr marL="650110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66" kern="1200">
          <a:solidFill>
            <a:schemeClr val="tx1"/>
          </a:solidFill>
          <a:latin typeface="+mn-lt"/>
          <a:ea typeface="+mn-ea"/>
          <a:cs typeface="+mn-cs"/>
        </a:defRPr>
      </a:lvl2pPr>
      <a:lvl3pPr marL="1083517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516923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950330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383737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817143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250550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83956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33407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866813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00220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733627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167033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600440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033846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467253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717" y="365781"/>
            <a:ext cx="10519331" cy="1324635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717" y="1825891"/>
            <a:ext cx="10519331" cy="4351728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717" y="6356747"/>
            <a:ext cx="2743519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FontTx/>
              <a:buNone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991" y="6356747"/>
            <a:ext cx="4116784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FontTx/>
              <a:buNone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4531" y="6356747"/>
            <a:ext cx="2743519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FontTx/>
              <a:buNone/>
            </a:pPr>
            <a:fld id="{118D5ACA-62CA-46DB-AD6B-12EDD6D51A23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</a:rPr>
              <a:pPr>
                <a:buFontTx/>
                <a:buNone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E49828-F35A-5E47-88FD-6CD2C9864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41"/>
          <a:stretch/>
        </p:blipFill>
        <p:spPr>
          <a:xfrm>
            <a:off x="11128363" y="6597352"/>
            <a:ext cx="917600" cy="1240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86C84A-A1DB-284F-AB70-037B9B77A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1"/>
          <a:stretch/>
        </p:blipFill>
        <p:spPr>
          <a:xfrm>
            <a:off x="11354965" y="136562"/>
            <a:ext cx="917600" cy="4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0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ransition spd="med" advClick="0" advTm="0">
    <p:push dir="r"/>
  </p:transition>
  <p:hf hdr="0" ftr="0" dt="0"/>
  <p:txStyles>
    <p:titleStyle>
      <a:lvl1pPr algn="l" defTabSz="866813" rtl="0" eaLnBrk="1" latinLnBrk="0" hangingPunct="1">
        <a:lnSpc>
          <a:spcPct val="90000"/>
        </a:lnSpc>
        <a:spcBef>
          <a:spcPct val="0"/>
        </a:spcBef>
        <a:buNone/>
        <a:defRPr sz="41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03" indent="-216703" algn="l" defTabSz="86681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1pPr>
      <a:lvl2pPr marL="650110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66" kern="1200">
          <a:solidFill>
            <a:schemeClr val="tx1"/>
          </a:solidFill>
          <a:latin typeface="+mn-lt"/>
          <a:ea typeface="+mn-ea"/>
          <a:cs typeface="+mn-cs"/>
        </a:defRPr>
      </a:lvl2pPr>
      <a:lvl3pPr marL="1083517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516923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950330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383737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817143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250550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83956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33407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866813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00220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733627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167033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600440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033846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467253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717" y="365781"/>
            <a:ext cx="10519331" cy="1324635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717" y="1825891"/>
            <a:ext cx="10519331" cy="4351728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717" y="6356747"/>
            <a:ext cx="2743519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FontTx/>
              <a:buNone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991" y="6356747"/>
            <a:ext cx="4116784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FontTx/>
              <a:buNone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4531" y="6356747"/>
            <a:ext cx="2743519" cy="364274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FontTx/>
              <a:buNone/>
            </a:pPr>
            <a:fld id="{118D5ACA-62CA-46DB-AD6B-12EDD6D51A23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</a:rPr>
              <a:pPr>
                <a:buFontTx/>
                <a:buNone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53BCB7-7EC2-4E41-B468-98E273FE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41"/>
          <a:stretch/>
        </p:blipFill>
        <p:spPr>
          <a:xfrm>
            <a:off x="11128363" y="6597352"/>
            <a:ext cx="917600" cy="1240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D8DDF5-5C14-7A47-835E-C82030458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1"/>
          <a:stretch/>
        </p:blipFill>
        <p:spPr>
          <a:xfrm>
            <a:off x="11354965" y="136562"/>
            <a:ext cx="917600" cy="4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2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transition spd="med" advClick="0" advTm="0">
    <p:push dir="r"/>
  </p:transition>
  <p:hf hdr="0" ftr="0" dt="0"/>
  <p:txStyles>
    <p:titleStyle>
      <a:lvl1pPr algn="l" defTabSz="866813" rtl="0" eaLnBrk="1" latinLnBrk="0" hangingPunct="1">
        <a:lnSpc>
          <a:spcPct val="90000"/>
        </a:lnSpc>
        <a:spcBef>
          <a:spcPct val="0"/>
        </a:spcBef>
        <a:buNone/>
        <a:defRPr sz="41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03" indent="-216703" algn="l" defTabSz="86681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1pPr>
      <a:lvl2pPr marL="650110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66" kern="1200">
          <a:solidFill>
            <a:schemeClr val="tx1"/>
          </a:solidFill>
          <a:latin typeface="+mn-lt"/>
          <a:ea typeface="+mn-ea"/>
          <a:cs typeface="+mn-cs"/>
        </a:defRPr>
      </a:lvl2pPr>
      <a:lvl3pPr marL="1083517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516923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950330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383737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817143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250550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83956" indent="-216703" algn="l" defTabSz="866813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33407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866813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00220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733627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167033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600440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033846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467253" algn="l" defTabSz="866813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9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tyu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4" y="-2062"/>
            <a:ext cx="12190355" cy="6860063"/>
          </a:xfrm>
          <a:prstGeom prst="rect">
            <a:avLst/>
          </a:prstGeom>
          <a:noFill/>
        </p:spPr>
      </p:pic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2529668" y="3393878"/>
            <a:ext cx="7169113" cy="29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66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By-</a:t>
            </a:r>
            <a:r>
              <a:rPr lang="en-US" altLang="zh-CN" sz="1466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Hiplot</a:t>
            </a:r>
            <a:r>
              <a:rPr lang="en-US" altLang="zh-CN" sz="1466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  <a:endParaRPr lang="zh-CN" altLang="en-US" sz="1466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3977220" y="3861048"/>
            <a:ext cx="413738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1599" dirty="0">
                <a:solidFill>
                  <a:prstClr val="black">
                    <a:lumMod val="65000"/>
                    <a:lumOff val="35000"/>
                  </a:prstClr>
                </a:solidFill>
                <a:cs typeface="Arial" panose="020B0604020202020204" pitchFamily="34" charset="0"/>
              </a:rPr>
              <a:t>主讲人：</a:t>
            </a:r>
            <a:r>
              <a:rPr lang="en-US" altLang="zh-CN" sz="1599" dirty="0" err="1">
                <a:solidFill>
                  <a:prstClr val="black">
                    <a:lumMod val="65000"/>
                    <a:lumOff val="35000"/>
                  </a:prstClr>
                </a:solidFill>
                <a:cs typeface="Arial" panose="020B0604020202020204" pitchFamily="34" charset="0"/>
              </a:rPr>
              <a:t>Hiplot</a:t>
            </a:r>
            <a:r>
              <a:rPr lang="zh-CN" altLang="en-US" sz="1599" dirty="0">
                <a:solidFill>
                  <a:prstClr val="black">
                    <a:lumMod val="65000"/>
                    <a:lumOff val="35000"/>
                  </a:prstClr>
                </a:solidFill>
                <a:cs typeface="Arial" panose="020B0604020202020204" pitchFamily="34" charset="0"/>
              </a:rPr>
              <a:t>团队</a:t>
            </a:r>
            <a:r>
              <a:rPr lang="en-US" altLang="zh-CN" sz="1599" dirty="0">
                <a:solidFill>
                  <a:prstClr val="black">
                    <a:lumMod val="65000"/>
                    <a:lumOff val="35000"/>
                  </a:prstClr>
                </a:solidFill>
                <a:cs typeface="Arial" panose="020B0604020202020204" pitchFamily="34" charset="0"/>
              </a:rPr>
              <a:t>-Jack</a:t>
            </a:r>
            <a:r>
              <a:rPr lang="zh-CN" altLang="en-US" sz="1599" dirty="0">
                <a:solidFill>
                  <a:prstClr val="black">
                    <a:lumMod val="65000"/>
                    <a:lumOff val="35000"/>
                  </a:prstClr>
                </a:solidFill>
                <a:cs typeface="Arial" panose="020B0604020202020204" pitchFamily="34" charset="0"/>
              </a:rPr>
              <a:t> </a:t>
            </a:r>
            <a:r>
              <a:rPr lang="en-US" altLang="zh-CN" sz="1599" dirty="0">
                <a:solidFill>
                  <a:prstClr val="black">
                    <a:lumMod val="65000"/>
                    <a:lumOff val="35000"/>
                  </a:prstClr>
                </a:solidFill>
                <a:cs typeface="Arial" panose="020B0604020202020204" pitchFamily="34" charset="0"/>
              </a:rPr>
              <a:t>Wang</a:t>
            </a:r>
            <a:endParaRPr lang="zh-CN" altLang="en-US" sz="1599" dirty="0">
              <a:solidFill>
                <a:prstClr val="black">
                  <a:lumMod val="65000"/>
                  <a:lumOff val="35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9" name="14.The Pirate That Should Not Be (Remixed By Photek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58302" y="-1217389"/>
            <a:ext cx="457200" cy="4572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8A735A0-0A3A-6940-9FBD-A9B9536EF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932" y="4750786"/>
            <a:ext cx="1026977" cy="60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800334" y="1724391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177A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5400" b="1" dirty="0" err="1" smtClean="0">
                <a:solidFill>
                  <a:srgbClr val="177A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r>
              <a:rPr lang="zh-CN" altLang="en-US" sz="5400" b="1" dirty="0" smtClean="0">
                <a:solidFill>
                  <a:srgbClr val="177A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r>
              <a:rPr lang="en-US" altLang="zh-CN" sz="5400" b="1" dirty="0" err="1" smtClean="0">
                <a:solidFill>
                  <a:srgbClr val="177A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zh-CN" altLang="en-US" sz="5400" b="1" dirty="0">
              <a:solidFill>
                <a:srgbClr val="177A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58021" y="2527693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control in </a:t>
            </a:r>
            <a:r>
              <a:rPr lang="en-US" altLang="zh-CN" sz="3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endParaRPr lang="zh-CN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80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54"/>
          <p:cNvSpPr txBox="1"/>
          <p:nvPr/>
        </p:nvSpPr>
        <p:spPr>
          <a:xfrm>
            <a:off x="697781" y="32394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b="1" dirty="0" smtClean="0">
                <a:solidFill>
                  <a:srgbClr val="484849"/>
                </a:solidFill>
                <a:latin typeface="微软雅黑"/>
                <a:ea typeface="微软雅黑"/>
              </a:rPr>
              <a:t>Why we need version control?</a:t>
            </a:r>
            <a:endParaRPr lang="zh-CN" altLang="en-US" b="1" dirty="0">
              <a:solidFill>
                <a:srgbClr val="484849"/>
              </a:solidFill>
              <a:latin typeface="微软雅黑"/>
              <a:ea typeface="微软雅黑"/>
            </a:endParaRPr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269690" y="268013"/>
            <a:ext cx="262718" cy="266670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>
            <a:spLocks/>
          </p:cNvSpPr>
          <p:nvPr/>
        </p:nvSpPr>
        <p:spPr bwMode="auto">
          <a:xfrm>
            <a:off x="441542" y="441842"/>
            <a:ext cx="262718" cy="26864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sp>
        <p:nvSpPr>
          <p:cNvPr id="119" name="Freeform 7"/>
          <p:cNvSpPr>
            <a:spLocks/>
          </p:cNvSpPr>
          <p:nvPr/>
        </p:nvSpPr>
        <p:spPr bwMode="auto">
          <a:xfrm>
            <a:off x="265739" y="623572"/>
            <a:ext cx="260742" cy="266670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8581" y="890242"/>
            <a:ext cx="3881953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版本控制是一种记录一个或若干文件内容变化，以便将来查阅特定版本修订情况的系统。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上通俗点说就是：对文件进行修改、保存并提交，则形成一个版本。它是一个主观行为，你修改或者开发阶段性的完成了，并提交了，即形成一个版本。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每提交一次就形成一个版本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就是对一系列的版本进行控制，并且是分布式的。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77" y="1196752"/>
            <a:ext cx="4032448" cy="482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54"/>
          <p:cNvSpPr txBox="1"/>
          <p:nvPr/>
        </p:nvSpPr>
        <p:spPr>
          <a:xfrm>
            <a:off x="697781" y="32394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b="1" dirty="0" smtClean="0">
                <a:solidFill>
                  <a:srgbClr val="484849"/>
                </a:solidFill>
                <a:latin typeface="微软雅黑"/>
                <a:ea typeface="微软雅黑"/>
              </a:rPr>
              <a:t>What is </a:t>
            </a:r>
            <a:r>
              <a:rPr lang="en-US" altLang="zh-CN" b="1" dirty="0" err="1" smtClean="0">
                <a:solidFill>
                  <a:srgbClr val="484849"/>
                </a:solidFill>
                <a:latin typeface="微软雅黑"/>
                <a:ea typeface="微软雅黑"/>
              </a:rPr>
              <a:t>Github</a:t>
            </a:r>
            <a:r>
              <a:rPr lang="en-US" altLang="zh-CN" b="1" dirty="0" smtClean="0">
                <a:solidFill>
                  <a:srgbClr val="484849"/>
                </a:solidFill>
                <a:latin typeface="微软雅黑"/>
                <a:ea typeface="微软雅黑"/>
              </a:rPr>
              <a:t>?</a:t>
            </a:r>
            <a:endParaRPr lang="zh-CN" altLang="en-US" b="1" dirty="0">
              <a:solidFill>
                <a:srgbClr val="484849"/>
              </a:solidFill>
              <a:latin typeface="微软雅黑"/>
              <a:ea typeface="微软雅黑"/>
            </a:endParaRPr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269690" y="268013"/>
            <a:ext cx="262718" cy="266670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>
            <a:spLocks/>
          </p:cNvSpPr>
          <p:nvPr/>
        </p:nvSpPr>
        <p:spPr bwMode="auto">
          <a:xfrm>
            <a:off x="441542" y="441842"/>
            <a:ext cx="262718" cy="26864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sp>
        <p:nvSpPr>
          <p:cNvPr id="119" name="Freeform 7"/>
          <p:cNvSpPr>
            <a:spLocks/>
          </p:cNvSpPr>
          <p:nvPr/>
        </p:nvSpPr>
        <p:spPr bwMode="auto">
          <a:xfrm>
            <a:off x="265739" y="623572"/>
            <a:ext cx="260742" cy="266670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8581" y="890242"/>
            <a:ext cx="38819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是一个面向开源及私有软件项目的托管平台，因为只支持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作为唯一的版本库格式进行托管，故名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2008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日正式上线，除了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代码仓库托管及基本的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管理界面以外，还提供了订阅、讨论组、文本渲染、在线文件编辑器、协作图谱（报表）、代码片段分享（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）等功能。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17" y="1412776"/>
            <a:ext cx="2628152" cy="25202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86905" y="4365104"/>
            <a:ext cx="2698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u="sng" dirty="0">
                <a:solidFill>
                  <a:srgbClr val="177AA4"/>
                </a:solidFill>
              </a:rPr>
              <a:t>https://github.com/</a:t>
            </a:r>
          </a:p>
        </p:txBody>
      </p:sp>
    </p:spTree>
    <p:extLst>
      <p:ext uri="{BB962C8B-B14F-4D97-AF65-F5344CB8AC3E}">
        <p14:creationId xmlns:p14="http://schemas.microsoft.com/office/powerpoint/2010/main" val="22422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54"/>
          <p:cNvSpPr txBox="1"/>
          <p:nvPr/>
        </p:nvSpPr>
        <p:spPr>
          <a:xfrm>
            <a:off x="697781" y="323945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b="1" dirty="0" smtClean="0">
                <a:solidFill>
                  <a:srgbClr val="484849"/>
                </a:solidFill>
                <a:latin typeface="微软雅黑"/>
                <a:ea typeface="微软雅黑"/>
              </a:rPr>
              <a:t>Software we need</a:t>
            </a:r>
            <a:endParaRPr lang="zh-CN" altLang="en-US" b="1" dirty="0">
              <a:solidFill>
                <a:srgbClr val="484849"/>
              </a:solidFill>
              <a:latin typeface="微软雅黑"/>
              <a:ea typeface="微软雅黑"/>
            </a:endParaRPr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269690" y="268013"/>
            <a:ext cx="262718" cy="266670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>
            <a:spLocks/>
          </p:cNvSpPr>
          <p:nvPr/>
        </p:nvSpPr>
        <p:spPr bwMode="auto">
          <a:xfrm>
            <a:off x="441542" y="441842"/>
            <a:ext cx="262718" cy="26864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sp>
        <p:nvSpPr>
          <p:cNvPr id="119" name="Freeform 7"/>
          <p:cNvSpPr>
            <a:spLocks/>
          </p:cNvSpPr>
          <p:nvPr/>
        </p:nvSpPr>
        <p:spPr bwMode="auto">
          <a:xfrm>
            <a:off x="265739" y="623572"/>
            <a:ext cx="260742" cy="266670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pic>
        <p:nvPicPr>
          <p:cNvPr id="2" name="Picture 2" descr="https://timgsa.baidu.com/timg?image&amp;quality=80&amp;size=b9999_10000&amp;sec=1604239588485&amp;di=9e7dcbde1f3e58c8349d62696b46fb07&amp;imgtype=0&amp;src=http%3A%2F%2Fd33wubrfki0l68.cloudfront.net%2Ff01e5e97204430a9a43ba713e5223b22e5880db6%2Ff80eb%2Fassets%2Fimg%2Fog%2Frstudio-og-f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29534" r="20917" b="27267"/>
          <a:stretch/>
        </p:blipFill>
        <p:spPr bwMode="auto">
          <a:xfrm>
            <a:off x="1602806" y="1772816"/>
            <a:ext cx="3289563" cy="128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s0.bdstatic.com/70cFvHSh_Q1YnxGkpoWK1HF6hhy/it/u=492042418,2057843138&amp;fm=26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51" y="1705825"/>
            <a:ext cx="3263165" cy="140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s1.bdstatic.com/70cFuXSh_Q1YnxGkpoWK1HF6hhy/it/u=2616741985,4147970822&amp;fm=26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89" y="3717032"/>
            <a:ext cx="3024336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604239673753&amp;di=9f300dfd5511585e96c4ef5c2df121eb&amp;imgtype=0&amp;src=http%3A%2F%2F201903.oss-cn-hangzhou.aliyuncs.com%2Fjs%2F900301-c67fd2398faa403ea7f2dffabfe2f10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381" y="3717032"/>
            <a:ext cx="4392488" cy="142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79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54"/>
          <p:cNvSpPr txBox="1"/>
          <p:nvPr/>
        </p:nvSpPr>
        <p:spPr>
          <a:xfrm>
            <a:off x="697781" y="32394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r>
              <a:rPr lang="en-US" altLang="zh-CN" b="1" dirty="0" err="1" smtClean="0">
                <a:solidFill>
                  <a:srgbClr val="484849"/>
                </a:solidFill>
                <a:latin typeface="微软雅黑"/>
                <a:ea typeface="微软雅黑"/>
              </a:rPr>
              <a:t>Git</a:t>
            </a:r>
            <a:r>
              <a:rPr lang="en-US" altLang="zh-CN" b="1" dirty="0" smtClean="0">
                <a:solidFill>
                  <a:srgbClr val="484849"/>
                </a:solidFill>
                <a:latin typeface="微软雅黑"/>
                <a:ea typeface="微软雅黑"/>
              </a:rPr>
              <a:t> in </a:t>
            </a:r>
            <a:r>
              <a:rPr lang="en-US" altLang="zh-CN" b="1" dirty="0" err="1" smtClean="0">
                <a:solidFill>
                  <a:srgbClr val="484849"/>
                </a:solidFill>
                <a:latin typeface="微软雅黑"/>
                <a:ea typeface="微软雅黑"/>
              </a:rPr>
              <a:t>RStudio</a:t>
            </a:r>
            <a:endParaRPr lang="zh-CN" altLang="en-US" b="1" dirty="0">
              <a:solidFill>
                <a:srgbClr val="484849"/>
              </a:solidFill>
              <a:latin typeface="微软雅黑"/>
              <a:ea typeface="微软雅黑"/>
            </a:endParaRPr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269690" y="268013"/>
            <a:ext cx="262718" cy="266670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sp>
        <p:nvSpPr>
          <p:cNvPr id="118" name="Freeform 6"/>
          <p:cNvSpPr>
            <a:spLocks/>
          </p:cNvSpPr>
          <p:nvPr/>
        </p:nvSpPr>
        <p:spPr bwMode="auto">
          <a:xfrm>
            <a:off x="441542" y="441842"/>
            <a:ext cx="262718" cy="268645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sp>
        <p:nvSpPr>
          <p:cNvPr id="119" name="Freeform 7"/>
          <p:cNvSpPr>
            <a:spLocks/>
          </p:cNvSpPr>
          <p:nvPr/>
        </p:nvSpPr>
        <p:spPr bwMode="auto">
          <a:xfrm>
            <a:off x="265739" y="623572"/>
            <a:ext cx="260742" cy="266670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rgbClr val="2C99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4603" y="1268760"/>
            <a:ext cx="54726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ea typeface="微软雅黑" panose="020B0503020204020204" pitchFamily="34" charset="-122"/>
                <a:cs typeface="Arial" panose="020B0604020202020204" pitchFamily="34" charset="0"/>
              </a:rPr>
              <a:t>Go to Global Options (from the Tools menu</a:t>
            </a:r>
            <a:r>
              <a:rPr lang="en-US" altLang="zh-CN" dirty="0" smtClean="0"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altLang="zh-CN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ea typeface="微软雅黑" panose="020B0503020204020204" pitchFamily="34" charset="-122"/>
                <a:cs typeface="Arial" panose="020B0604020202020204" pitchFamily="34" charset="0"/>
              </a:rPr>
              <a:t>Click </a:t>
            </a:r>
            <a:r>
              <a:rPr lang="en-US" altLang="zh-CN" dirty="0" err="1" smtClean="0">
                <a:ea typeface="微软雅黑" panose="020B0503020204020204" pitchFamily="34" charset="-122"/>
                <a:cs typeface="Arial" panose="020B0604020202020204" pitchFamily="34" charset="0"/>
              </a:rPr>
              <a:t>Git</a:t>
            </a:r>
            <a:r>
              <a:rPr lang="en-US" altLang="zh-CN" dirty="0" smtClean="0">
                <a:ea typeface="微软雅黑" panose="020B0503020204020204" pitchFamily="34" charset="-122"/>
                <a:cs typeface="Arial" panose="020B0604020202020204" pitchFamily="34" charset="0"/>
              </a:rPr>
              <a:t>/SVN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altLang="zh-CN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ea typeface="微软雅黑" panose="020B0503020204020204" pitchFamily="34" charset="-122"/>
                <a:cs typeface="Arial" panose="020B0604020202020204" pitchFamily="34" charset="0"/>
              </a:rPr>
              <a:t>Click Enable version control interface for </a:t>
            </a:r>
            <a:r>
              <a:rPr lang="en-US" altLang="zh-CN" dirty="0" err="1">
                <a:ea typeface="微软雅黑" panose="020B0503020204020204" pitchFamily="34" charset="-122"/>
                <a:cs typeface="Arial" panose="020B0604020202020204" pitchFamily="34" charset="0"/>
              </a:rPr>
              <a:t>RStudio</a:t>
            </a:r>
            <a:r>
              <a:rPr lang="en-US" altLang="zh-CN" dirty="0"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ea typeface="微软雅黑" panose="020B0503020204020204" pitchFamily="34" charset="-122"/>
                <a:cs typeface="Arial" panose="020B0604020202020204" pitchFamily="34" charset="0"/>
              </a:rPr>
              <a:t>projects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altLang="zh-CN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ea typeface="微软雅黑" panose="020B0503020204020204" pitchFamily="34" charset="-122"/>
                <a:cs typeface="Arial" panose="020B0604020202020204" pitchFamily="34" charset="0"/>
              </a:rPr>
              <a:t>If necessary, enter the path for your </a:t>
            </a:r>
            <a:r>
              <a:rPr lang="en-US" altLang="zh-CN" dirty="0" err="1">
                <a:ea typeface="微软雅黑" panose="020B0503020204020204" pitchFamily="34" charset="-122"/>
                <a:cs typeface="Arial" panose="020B0604020202020204" pitchFamily="34" charset="0"/>
              </a:rPr>
              <a:t>Git</a:t>
            </a:r>
            <a:r>
              <a:rPr lang="en-US" altLang="zh-CN" dirty="0">
                <a:ea typeface="微软雅黑" panose="020B0503020204020204" pitchFamily="34" charset="-122"/>
                <a:cs typeface="Arial" panose="020B0604020202020204" pitchFamily="34" charset="0"/>
              </a:rPr>
              <a:t> or SVN executable where provided. You can also create or add your RSA key for SSH if necessary.</a:t>
            </a:r>
            <a:endParaRPr lang="zh-CN" altLang="en-US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85" y="1556792"/>
            <a:ext cx="450107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730229" y="1700808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pPr algn="dist"/>
            <a:r>
              <a:rPr lang="zh-CN" altLang="en-US" sz="4400" b="1" dirty="0">
                <a:solidFill>
                  <a:srgbClr val="D53E25"/>
                </a:solidFill>
                <a:latin typeface="微软雅黑"/>
                <a:ea typeface="微软雅黑"/>
              </a:rPr>
              <a:t>声明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25973" y="2996952"/>
            <a:ext cx="6984776" cy="167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本材料由</a:t>
            </a:r>
            <a:r>
              <a:rPr lang="en-US" altLang="zh-CN" dirty="0" err="1">
                <a:solidFill>
                  <a:schemeClr val="accent1"/>
                </a:solidFill>
                <a:latin typeface="+mj-ea"/>
                <a:ea typeface="+mj-ea"/>
              </a:rPr>
              <a:t>Hiplot</a:t>
            </a: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团队精心制作，如需转载或修改，需获授权</a:t>
            </a:r>
            <a:endParaRPr lang="en-US" altLang="zh-CN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官方网址：</a:t>
            </a:r>
            <a:r>
              <a:rPr lang="en-US" altLang="zh-CN" dirty="0">
                <a:solidFill>
                  <a:schemeClr val="accent1"/>
                </a:solidFill>
                <a:latin typeface="+mj-ea"/>
                <a:ea typeface="+mj-ea"/>
              </a:rPr>
              <a:t>https://</a:t>
            </a:r>
            <a:r>
              <a:rPr lang="en-US" altLang="zh-CN" dirty="0" err="1">
                <a:solidFill>
                  <a:schemeClr val="accent1"/>
                </a:solidFill>
                <a:latin typeface="+mj-ea"/>
                <a:ea typeface="+mj-ea"/>
              </a:rPr>
              <a:t>hiplot.com.cn</a:t>
            </a:r>
            <a:endParaRPr lang="en-US" altLang="zh-CN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联系我们：</a:t>
            </a:r>
            <a:r>
              <a:rPr lang="en-US" altLang="zh-CN" dirty="0" err="1">
                <a:solidFill>
                  <a:schemeClr val="accent1"/>
                </a:solidFill>
                <a:latin typeface="+mj-ea"/>
                <a:ea typeface="+mj-ea"/>
              </a:rPr>
              <a:t>admin@hiplot.org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8551116"/>
      </p:ext>
    </p:extLst>
  </p:cSld>
  <p:clrMapOvr>
    <a:masterClrMapping/>
  </p:clrMapOvr>
  <p:transition spd="slow" advClick="0" advTm="4281">
    <p:check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ty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4" y="-2062"/>
            <a:ext cx="12190355" cy="6860063"/>
          </a:xfrm>
          <a:prstGeom prst="rect">
            <a:avLst/>
          </a:prstGeom>
          <a:noFill/>
        </p:spPr>
      </p:pic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2503805" y="2645332"/>
            <a:ext cx="7433818" cy="8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5332" b="1" cap="all" dirty="0">
                <a:solidFill>
                  <a:prstClr val="black">
                    <a:lumMod val="65000"/>
                    <a:lumOff val="35000"/>
                  </a:prstClr>
                </a:solidFill>
                <a:cs typeface="Arial" panose="020B0604020202020204" pitchFamily="34" charset="0"/>
              </a:rPr>
              <a:t>演讲完毕，谢谢观看！</a:t>
            </a: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2643063" y="3393878"/>
            <a:ext cx="7169113" cy="29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one,</a:t>
            </a:r>
            <a:r>
              <a:rPr lang="zh-CN" altLang="en-US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all.</a:t>
            </a:r>
            <a:r>
              <a:rPr lang="zh-CN" altLang="en-US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Together,</a:t>
            </a:r>
            <a:r>
              <a:rPr lang="zh-CN" altLang="en-US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zh-CN" altLang="en-US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66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Hiplot</a:t>
            </a:r>
            <a:r>
              <a:rPr lang="zh-CN" altLang="en-US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66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better.</a:t>
            </a:r>
            <a:endParaRPr lang="zh-CN" altLang="en-US" sz="1466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259"/>
          <p:cNvSpPr>
            <a:spLocks noChangeArrowheads="1"/>
          </p:cNvSpPr>
          <p:nvPr/>
        </p:nvSpPr>
        <p:spPr bwMode="auto">
          <a:xfrm>
            <a:off x="4547726" y="1360423"/>
            <a:ext cx="3030297" cy="147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9597" b="1" cap="all" dirty="0" err="1">
                <a:solidFill>
                  <a:srgbClr val="2C99C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Hiplot</a:t>
            </a:r>
            <a:endParaRPr lang="zh-CN" altLang="en-US" sz="9597" b="1" cap="all" dirty="0">
              <a:solidFill>
                <a:srgbClr val="2C99C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766118"/>
      </p:ext>
    </p:extLst>
  </p:cSld>
  <p:clrMapOvr>
    <a:masterClrMapping/>
  </p:clrMapOvr>
  <p:transition spd="med" advClick="0" advTm="7000"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96FFF5B-1D19-49F6-80CE-FB420BFED85D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个人述职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清风素材 12sc.taobao.com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冬青黑体简体中文 W3"/>
        <a:ea typeface="LiHei Pro"/>
        <a:cs typeface=""/>
      </a:majorFont>
      <a:minorFont>
        <a:latin typeface="冬青黑体简体中文 W3"/>
        <a:ea typeface="LiHei Pr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261">
      <a:dk1>
        <a:sysClr val="windowText" lastClr="000000"/>
      </a:dk1>
      <a:lt1>
        <a:sysClr val="window" lastClr="FFFFFF"/>
      </a:lt1>
      <a:dk2>
        <a:srgbClr val="464646"/>
      </a:dk2>
      <a:lt2>
        <a:srgbClr val="7F7F7F"/>
      </a:lt2>
      <a:accent1>
        <a:srgbClr val="2C99C0"/>
      </a:accent1>
      <a:accent2>
        <a:srgbClr val="D53E25"/>
      </a:accent2>
      <a:accent3>
        <a:srgbClr val="ECA11A"/>
      </a:accent3>
      <a:accent4>
        <a:srgbClr val="2C99C0"/>
      </a:accent4>
      <a:accent5>
        <a:srgbClr val="D53E25"/>
      </a:accent5>
      <a:accent6>
        <a:srgbClr val="ECA11A"/>
      </a:accent6>
      <a:hlink>
        <a:srgbClr val="FF8119"/>
      </a:hlink>
      <a:folHlink>
        <a:srgbClr val="44B9E8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自定义 1261">
      <a:dk1>
        <a:sysClr val="windowText" lastClr="000000"/>
      </a:dk1>
      <a:lt1>
        <a:sysClr val="window" lastClr="FFFFFF"/>
      </a:lt1>
      <a:dk2>
        <a:srgbClr val="464646"/>
      </a:dk2>
      <a:lt2>
        <a:srgbClr val="7F7F7F"/>
      </a:lt2>
      <a:accent1>
        <a:srgbClr val="2C99C0"/>
      </a:accent1>
      <a:accent2>
        <a:srgbClr val="D53E25"/>
      </a:accent2>
      <a:accent3>
        <a:srgbClr val="ECA11A"/>
      </a:accent3>
      <a:accent4>
        <a:srgbClr val="2C99C0"/>
      </a:accent4>
      <a:accent5>
        <a:srgbClr val="D53E25"/>
      </a:accent5>
      <a:accent6>
        <a:srgbClr val="ECA11A"/>
      </a:accent6>
      <a:hlink>
        <a:srgbClr val="FF8119"/>
      </a:hlink>
      <a:folHlink>
        <a:srgbClr val="44B9E8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自定义 1261">
      <a:dk1>
        <a:sysClr val="windowText" lastClr="000000"/>
      </a:dk1>
      <a:lt1>
        <a:sysClr val="window" lastClr="FFFFFF"/>
      </a:lt1>
      <a:dk2>
        <a:srgbClr val="464646"/>
      </a:dk2>
      <a:lt2>
        <a:srgbClr val="7F7F7F"/>
      </a:lt2>
      <a:accent1>
        <a:srgbClr val="2C99C0"/>
      </a:accent1>
      <a:accent2>
        <a:srgbClr val="D53E25"/>
      </a:accent2>
      <a:accent3>
        <a:srgbClr val="ECA11A"/>
      </a:accent3>
      <a:accent4>
        <a:srgbClr val="2C99C0"/>
      </a:accent4>
      <a:accent5>
        <a:srgbClr val="D53E25"/>
      </a:accent5>
      <a:accent6>
        <a:srgbClr val="ECA11A"/>
      </a:accent6>
      <a:hlink>
        <a:srgbClr val="FF8119"/>
      </a:hlink>
      <a:folHlink>
        <a:srgbClr val="44B9E8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14406</TotalTime>
  <Pages>0</Pages>
  <Words>255</Words>
  <Characters>0</Characters>
  <Application>Microsoft Office PowerPoint</Application>
  <DocSecurity>0</DocSecurity>
  <PresentationFormat>自定义</PresentationFormat>
  <Lines>0</Lines>
  <Paragraphs>35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仿宋_GB2312</vt:lpstr>
      <vt:lpstr>宋体</vt:lpstr>
      <vt:lpstr>微软雅黑</vt:lpstr>
      <vt:lpstr>Agency FB</vt:lpstr>
      <vt:lpstr>Arial</vt:lpstr>
      <vt:lpstr>Calibri</vt:lpstr>
      <vt:lpstr>Calibri Light</vt:lpstr>
      <vt:lpstr>清风素材 12sc.taobao.com</vt:lpstr>
      <vt:lpstr>1_Office 主题</vt:lpstr>
      <vt:lpstr>1_自定义设计方案</vt:lpstr>
      <vt:lpstr>2_自定义设计方案</vt:lpstr>
      <vt:lpstr>3_自定义设计方案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ChenchenSi</cp:lastModifiedBy>
  <cp:revision>1170</cp:revision>
  <dcterms:created xsi:type="dcterms:W3CDTF">2013-01-25T01:44:32Z</dcterms:created>
  <dcterms:modified xsi:type="dcterms:W3CDTF">2020-11-01T12:32:16Z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